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8863785" y="7505700"/>
            <a:ext cx="1205229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878912" y="7505700"/>
            <a:ext cx="412750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82020" y="90240"/>
            <a:ext cx="10928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ﻕﺎﺒﺴﻟا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ﺔﺠﻴﺘﻧ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0" y="501650"/>
          <a:ext cx="10134600" cy="684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484"/>
                <a:gridCol w="652779"/>
                <a:gridCol w="317500"/>
                <a:gridCol w="1093470"/>
                <a:gridCol w="136525"/>
                <a:gridCol w="629284"/>
                <a:gridCol w="554354"/>
                <a:gridCol w="338454"/>
                <a:gridCol w="353060"/>
                <a:gridCol w="503554"/>
                <a:gridCol w="944245"/>
                <a:gridCol w="1570990"/>
                <a:gridCol w="936625"/>
                <a:gridCol w="847090"/>
                <a:gridCol w="731520"/>
              </a:tblGrid>
              <a:tr h="237490">
                <a:tc gridSpan="4">
                  <a:txBody>
                    <a:bodyPr/>
                    <a:lstStyle/>
                    <a:p>
                      <a:pPr algn="r" marL="1656080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ﺕﺎﻣﻮﻠﻌﻣ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722120" marR="571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ﻞﻴﺻﺎﻔﺗ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768475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ﻥاﻮﻨﻋ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960245" marR="558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ﺔﺒﺳﺎﺣ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ﺔﻟﺁ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 gridSpan="4">
                  <a:txBody>
                    <a:bodyPr/>
                    <a:lstStyle/>
                    <a:p>
                      <a:pPr algn="r" marL="1270000" marR="56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439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604010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ﻕﺎﻠﻄﻧﺎﻟا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ﺔﻄﻘﻧ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948814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431800" marR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ﻝﺎﻤﻜﻟا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ﺔﺤﻨﺟا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ﺔﻛﺮﺷ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ﺭﺎﻗ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ﻱﺫ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ﻝﺎﻤﺷ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ﺞﺋﺎﺘﻨﻟا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ﻢﻴﻈﻨﺗ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918844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ﻦﻴﻛﺭﺎﺸﻤﻟا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27317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8/03/2026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ﻢﻴﻠﺴﺘﻟا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ﺦﻳﺭﺎﺗ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6608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ﺰﻣﺭ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0389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IQ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ﺔﻟﻭﺩ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11245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145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ﻉﻮﻤﺠﻣ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66230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06:50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11555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34°45'25٫60"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ﺽﺮﻌﻟا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487170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ﻝﻭﺄﻟا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ﻯﻮﺘﺴﻤﻟا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ﻯﻮﺘﺴﻣ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329">
                <a:tc gridSpan="4">
                  <a:txBody>
                    <a:bodyPr/>
                    <a:lstStyle/>
                    <a:p>
                      <a:pPr algn="r" marL="1008380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ﻦﻴﻠﺧاﺪﻟا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39255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1ﻗﺎﺒﺴﻟا_ﻋﻮﻧ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ﻉﻮﻧ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76960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43°33'49٫20"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ﻝﻮﻄﻟا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229485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ﺓﺄﻔﻟا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٪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93980" marR="800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ﺔﻠﺣﺮﻟا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ﺖﻗﻭ</a:t>
                      </a:r>
                      <a:r>
                        <a:rPr dirty="0" sz="1000" spc="-13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ﺢﺷﺮﻤﻟا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343535" marR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ﻞﻴﺠﺴﺘﻟا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ﺦﻳﺭﺎﺗﻭ</a:t>
                      </a:r>
                      <a:r>
                        <a:rPr dirty="0" sz="1000" spc="-4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47625" marR="342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ﺔﻋﺮﺴﻟا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ﻝﺪﻌﻣ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184785" marR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ﺔﻓﺎﺴﻤﻟا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8585" marR="5765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ﻰﺜﻧﺃ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7465" marR="504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ﺮﻴﻄﻟا</a:t>
                      </a: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30225" marR="6781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ﺔﻈﻓﺎﺤﻤﻟا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45795" marR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20979" marR="1758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ﻱﻭﺎﻬﻟا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0٫23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04:20:01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11:10:01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1531٫4134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IO-23-1150279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0٫46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04:30:25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11:20:25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1528٫1787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IQ-24-6016608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0543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ﻒﻴﺳﻮﺑا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ﺪﻤﺣا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0٫68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04:18:18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11:08:18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1526٫2369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394227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IO-24-7770736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8005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60000240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0٫91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04:18:24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11:08:24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1525٫6463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394227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IQ-24-7770730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8005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60000240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1٫14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04:21:47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11:11:47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1521٫0785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IO-24-5023224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1٫37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04:53:22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11:43:22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1519٫4944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IQ-23-2260134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528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1٫37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04:53:22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11:43:22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1519٫4944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IQ-22-1198036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528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1٫82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04:33:15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11:23:15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1517٫8884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414763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IO-25-3350953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352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ﻲﻨﻴﺴﺤﻟا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ﺱﺎﺒﻋﻮﺑا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2٫05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04:33:22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11:23:22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1517٫2406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414763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IQ-25-3350952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352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ﻲﻨﻴﺴﺤﻟا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ﺱﺎﺒﻋﻮﺑا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2٫28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04:31:56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11:21:56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1515٫5553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IQ-24-1016321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2٫51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04:32:01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11:22:01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1515٫0910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IO-25-1062058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2٫73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04:23:38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11:13:38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1510٫4046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IQ-24-5023242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2٫96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04:53:48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11:43:48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1508٫3935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IO-25-6012691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066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ﻱﻭﺎﻨﺴﺤﻟا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ﺪﻳﺭﺩ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3٫19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04:55:36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11:45:36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1508٫0142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IQ-23-9926110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3٫42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04:53:50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11:43:50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1505٫1288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442257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IO-25-6010677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574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ﻲﻠﻋﻮﺑا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ﻢﻴﻫاﺮﺑا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3٫64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04:45:54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11:35:54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1504٫4876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430133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IQ-25-6679429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73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ﻥﺎﻫﺮﺑ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ﺩﺎﻳا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3٫87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04:54:15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11:44:15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1502٫9975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442257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IO-25-6010678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574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ﻲﻠﻋﻮﺑا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ﻢﻴﻫاﺮﺑا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4٫10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04:56:52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11:46:52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1493٫7278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IQ-24-6011420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4٫33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04:58:36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11:48:36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1492٫8634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IQ-22-1197570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4٫56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04:58:39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11:48:39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1492٫6134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IQ-25-6011590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4٫78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04:58:40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11:48:40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1492٫5301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IQ-24-6011556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5٫01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04:58:45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11:48:45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1492٫1138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IQ-23-9926150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5٫24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04:26:55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11:16:55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1491٫8252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IO-23-1150284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5٫47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11:47:45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1491٫7548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IQ-23-1128918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225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ﻱﺪﻳﺰﻟا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5٫69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11:47:46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1491٫6713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IQ-24-6012230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225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ﻱﺪﻳﺰﻟا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5٫92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04:58:53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11:48:53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1491٫6590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445832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IQ-24-6011312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610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ﺮﺻﺎﻧ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6٫15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04:59:36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11:49:36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1491٫2083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446766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IQ-23-6649821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2928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ﻪﻳاﻭﺪﻟا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54940" marR="920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ﺔﻳاﻭﺩ</a:t>
                      </a:r>
                      <a:r>
                        <a:rPr dirty="0" sz="10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ﻩﺭﺎﻳﺯ</a:t>
                      </a:r>
                      <a:r>
                        <a:rPr dirty="0" sz="10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ﺭﺎﺘﺳ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algn="r" marR="622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6٫38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04:36:25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11:26:25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1490٫9738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IQ-25-1062020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7904312" y="7505700"/>
            <a:ext cx="38735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"/>
                <a:cs typeface="Arial"/>
              </a:rPr>
              <a:t>1 </a:t>
            </a:r>
            <a:r>
              <a:rPr dirty="0" sz="1000" spc="-20">
                <a:latin typeface="Arial"/>
                <a:cs typeface="Arial"/>
              </a:rPr>
              <a:t>ﺔﺤﻔﺻ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7904312" y="7505700"/>
            <a:ext cx="38735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"/>
                <a:cs typeface="Arial"/>
              </a:rPr>
              <a:t>2 </a:t>
            </a:r>
            <a:r>
              <a:rPr dirty="0" sz="1000" spc="-20">
                <a:latin typeface="Arial"/>
                <a:cs typeface="Arial"/>
              </a:rPr>
              <a:t>ﺔﺤﻔﺻ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2" name="object 2" descr=""/>
          <p:cNvSpPr txBox="1"/>
          <p:nvPr/>
        </p:nvSpPr>
        <p:spPr>
          <a:xfrm>
            <a:off x="4482020" y="90240"/>
            <a:ext cx="10928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ﻕﺎﺒﺴﻟا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ﺔﺠﻴﺘﻧ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0" y="501650"/>
          <a:ext cx="10134600" cy="684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484"/>
                <a:gridCol w="652779"/>
                <a:gridCol w="317500"/>
                <a:gridCol w="1094105"/>
                <a:gridCol w="137160"/>
                <a:gridCol w="629919"/>
                <a:gridCol w="554989"/>
                <a:gridCol w="339089"/>
                <a:gridCol w="325120"/>
                <a:gridCol w="532129"/>
                <a:gridCol w="944245"/>
                <a:gridCol w="1570990"/>
                <a:gridCol w="936625"/>
                <a:gridCol w="847090"/>
                <a:gridCol w="731520"/>
              </a:tblGrid>
              <a:tr h="237490">
                <a:tc gridSpan="4">
                  <a:txBody>
                    <a:bodyPr/>
                    <a:lstStyle/>
                    <a:p>
                      <a:pPr algn="r" marL="1656080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ﺕﺎﻣﻮﻠﻌﻣ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722120" marR="571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ﻞﻴﺻﺎﻔﺗ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768475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ﻥاﻮﻨﻋ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960245" marR="558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ﺔﺒﺳﺎﺣ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ﺔﻟﺁ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 gridSpan="4">
                  <a:txBody>
                    <a:bodyPr/>
                    <a:lstStyle/>
                    <a:p>
                      <a:pPr algn="r" marL="1270000" marR="56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439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604010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ﻕﺎﻠﻄﻧﺎﻟا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ﺔﻄﻘﻧ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948814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431800" marR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ﻝﺎﻤﻜﻟا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ﺔﺤﻨﺟا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ﺔﻛﺮﺷ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ﺭﺎﻗ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ﻱﺫ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ﻝﺎﻤﺷ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ﺞﺋﺎﺘﻨﻟا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ﻢﻴﻈﻨﺗ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918844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ﻦﻴﻛﺭﺎﺸﻤﻟا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27317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8/03/2026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ﻢﻴﻠﺴﺘﻟا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ﺦﻳﺭﺎﺗ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6608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ﺰﻣﺭ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0389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IQ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ﺔﻟﻭﺩ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11245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145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ﻉﻮﻤﺠﻣ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66230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06:50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11555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34°45'25٫60"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ﺽﺮﻌﻟا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487170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ﻝﻭﺄﻟا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ﻯﻮﺘﺴﻤﻟا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ﻯﻮﺘﺴﻣ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329">
                <a:tc gridSpan="4">
                  <a:txBody>
                    <a:bodyPr/>
                    <a:lstStyle/>
                    <a:p>
                      <a:pPr algn="r" marL="1008380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ﻦﻴﻠﺧاﺪﻟا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39255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1ﻗﺎﺒﺴﻟا_ﻋﻮﻧ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ﻉﻮﻧ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76960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43°33'49٫20"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ﻝﻮﻄﻟا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229485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ﺓﺄﻔﻟا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٪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93980" marR="800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ﺔﻠﺣﺮﻟا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ﺖﻗﻭ</a:t>
                      </a:r>
                      <a:r>
                        <a:rPr dirty="0" sz="1000" spc="-13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ﺢﺷﺮﻤﻟا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343535" marR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ﻞﻴﺠﺴﺘﻟا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ﺦﻳﺭﺎﺗﻭ</a:t>
                      </a:r>
                      <a:r>
                        <a:rPr dirty="0" sz="1000" spc="-4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47625" marR="342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ﺔﻋﺮﺴﻟا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ﻝﺪﻌﻣ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184785" marR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ﺔﻓﺎﺴﻤﻟا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8585" marR="5765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ﻰﺜﻧﺃ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7465" marR="504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ﺮﻴﻄﻟا</a:t>
                      </a: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30225" marR="6781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ﺔﻈﻓﺎﺤﻤﻟا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45795" marR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20979" marR="1758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ﻱﻭﺎﻬﻟا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6٫61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11:47:18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1489٫6233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IQ-25-6010161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370205" marR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6٫83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11:47:21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1489٫3728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IQ-24-6011013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7020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7٫06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04:48:22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11:38:22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1487٫1969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428858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IQ-24-1137399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638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ﻱﺮﻴﻤﻌﻟا</a:t>
                      </a:r>
                      <a:r>
                        <a:rPr dirty="0" sz="10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ﻡﺩا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7٫29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04:49:54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11:39:54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1486٫9334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431062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IQ-23-1102801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3878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ﺭﺎﺘﺳ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ﺪﻨﻬﻣ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7٫52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04:48:31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11:38:31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1486٫2677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428813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IQ-23-9927513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274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ﻲﺑﺎﺘﻌﻟا</a:t>
                      </a:r>
                      <a:r>
                        <a:rPr dirty="0" sz="10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ﻦﺴﺣ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7٫74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04:47:13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11:37:13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1485٫7007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426718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IQ-25-5564802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050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ﻲﺟﺎﻔﺨﻟا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ﺮﻈﺘﻨﻣ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7٫97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04:27:26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11:17:26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1485٫3908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397243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IO-24-6015828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7051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ﻲﻗاﺮﻌﻟا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ﻦﻴﺴﺣ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60000237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8٫20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04:47:20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11:37:20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1485٫0974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426718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IQ-23-1102318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050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ﻲﺟﺎﻔﺨﻟا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ﺮﻈﺘﻨﻣ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8٫43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04:58:14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11:48:14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1484٫8575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IQ-26-0008237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861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ﺩﻮﻫﺮﻓ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8٫66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05:00:32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11:50:32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1483٫2598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IQ-23-9926123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8٫88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04:49:22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11:39:22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1482٫7762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429066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IQ-24-0195097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0515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ﺮﺼﻧـﻟا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60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ﻲﺋﺎﻄﻟا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ﻞﻴﻘﻋ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9٫11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04:47:47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11:37:47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1482٫7752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426718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IQ-25-8807513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050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ﻲﺟﺎﻔﺨﻟا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ﺮﻈﺘﻨﻣ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9٫34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11:28:45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1482٫5471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IQ-25-3350661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622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9٫57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11:28:47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1482٫3698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IQ-24-1080997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622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9٫80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04:50:28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11:40:28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1480٫1492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429934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IQ-24-0000703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718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ﻲﺑﺎﺘﻌﻟا</a:t>
                      </a:r>
                      <a:r>
                        <a:rPr dirty="0" sz="10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ﻢﺷﺎﻫ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10٫02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05:01:53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11:51:53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1476٫6267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IQ-24-6011541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10٫25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04:59:58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11:49:58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1476٫3807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IQ-22-9926974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7020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10٫48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04:39:09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11:29:09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1476٫3747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IQ-24-1016359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10٫71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04:28:23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11:18:23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1476٫3733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396234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IQ-25-0009459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1145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ﻲﻗاﺮﻌﻟا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ﻰﻈﺗﺮﻣ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10٫93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05:00:02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11:50:02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1476٫0527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IQ-25-6010194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7020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11٫16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04:39:17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11:29:17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1475٫6699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IQ-24-1016360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11٫39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04:40:06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11:30:06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1475٫6587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413332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IQ-24-1080381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9781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ﻲﻠﻋ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ﺭﺎﺸﺑ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11٫62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05:02:05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11:52:05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1475٫6491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IQ-22-9928923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11٫85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05:02:06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11:52:06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1475٫5677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IQ-23-9926107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12٫07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05:02:07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11:52:07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1475٫4863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IQ-25-7710502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12٫30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05:01:33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11:51:33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1475٫3673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444897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IQ-25-0006696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17804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ﺐﻨﻳﺯ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12٫53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05:00:15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11:50:15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1474٫8843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HQ-24-6011966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861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ﺩﻮﻫﺮﻓ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algn="r" marR="622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12٫76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05:02:51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11:52:51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1472٫1215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445832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IQ-24-6011337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61009" marR="9080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ﺮﺻﺎﻧ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45246" y="7200899"/>
            <a:ext cx="98361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476250" algn="l"/>
              </a:tabLst>
            </a:pPr>
            <a:r>
              <a:rPr dirty="0" sz="1000" spc="-10">
                <a:latin typeface="Arial"/>
                <a:cs typeface="Arial"/>
              </a:rPr>
              <a:t>19٫13</a:t>
            </a:r>
            <a:r>
              <a:rPr dirty="0" sz="1000">
                <a:latin typeface="Arial"/>
                <a:cs typeface="Arial"/>
              </a:rPr>
              <a:t>	</a:t>
            </a:r>
            <a:r>
              <a:rPr dirty="0" sz="1000" spc="-10">
                <a:latin typeface="Arial"/>
                <a:cs typeface="Arial"/>
              </a:rPr>
              <a:t>04:54:00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50134" y="7200899"/>
            <a:ext cx="9652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0">
                <a:latin typeface="Arial"/>
                <a:cs typeface="Arial"/>
              </a:rPr>
              <a:t>8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96134" y="7200899"/>
            <a:ext cx="226314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"/>
                <a:cs typeface="Arial"/>
              </a:rPr>
              <a:t>9/03/2026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11:44:00</a:t>
            </a:r>
            <a:r>
              <a:rPr dirty="0" sz="1000" spc="-5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1454٫2449</a:t>
            </a:r>
            <a:r>
              <a:rPr dirty="0" sz="1000" spc="36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427548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80633" y="7200899"/>
            <a:ext cx="9652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0">
                <a:latin typeface="Arial"/>
                <a:cs typeface="Arial"/>
              </a:rPr>
              <a:t>9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77297" y="7200899"/>
            <a:ext cx="18034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 spc="-25">
                <a:latin typeface="Arial"/>
                <a:cs typeface="Arial"/>
              </a:rPr>
              <a:t>ﺮﻛﺫ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93929" y="7200899"/>
            <a:ext cx="88011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"/>
                <a:cs typeface="Arial"/>
              </a:rPr>
              <a:t>IQ-24-0125668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92133" y="7200899"/>
            <a:ext cx="27876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 spc="-20">
                <a:latin typeface="Arial"/>
                <a:cs typeface="Arial"/>
              </a:rPr>
              <a:t>ﺮﺼﻨﻟا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977474" y="7200899"/>
            <a:ext cx="416559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"/>
                <a:cs typeface="Arial"/>
              </a:rPr>
              <a:t>ﻩﺰﻤﺣ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25">
                <a:latin typeface="Arial"/>
                <a:cs typeface="Arial"/>
              </a:rPr>
              <a:t>ﺪﻴﺳ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566213" y="7200899"/>
            <a:ext cx="59055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"/>
                <a:cs typeface="Arial"/>
              </a:rPr>
              <a:t>60000009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98000" y="7200899"/>
            <a:ext cx="167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25">
                <a:latin typeface="Arial"/>
                <a:cs typeface="Arial"/>
              </a:rPr>
              <a:t>84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904312" y="7505700"/>
            <a:ext cx="38735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"/>
                <a:cs typeface="Arial"/>
              </a:rPr>
              <a:t>3 </a:t>
            </a:r>
            <a:r>
              <a:rPr dirty="0" sz="1000" spc="-20">
                <a:latin typeface="Arial"/>
                <a:cs typeface="Arial"/>
              </a:rPr>
              <a:t>ﺔﺤﻔﺻ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2" name="object 2" descr=""/>
          <p:cNvSpPr txBox="1"/>
          <p:nvPr/>
        </p:nvSpPr>
        <p:spPr>
          <a:xfrm>
            <a:off x="4482020" y="90240"/>
            <a:ext cx="10928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ﻕﺎﺒﺴﻟا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ﺔﺠﻴﺘﻧ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0" y="501650"/>
          <a:ext cx="10134600" cy="66427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484"/>
                <a:gridCol w="652779"/>
                <a:gridCol w="317500"/>
                <a:gridCol w="1094105"/>
                <a:gridCol w="137160"/>
                <a:gridCol w="629919"/>
                <a:gridCol w="554989"/>
                <a:gridCol w="339089"/>
                <a:gridCol w="353695"/>
                <a:gridCol w="504189"/>
                <a:gridCol w="944880"/>
                <a:gridCol w="1571625"/>
                <a:gridCol w="937259"/>
                <a:gridCol w="847725"/>
                <a:gridCol w="732154"/>
              </a:tblGrid>
              <a:tr h="237490">
                <a:tc gridSpan="4">
                  <a:txBody>
                    <a:bodyPr/>
                    <a:lstStyle/>
                    <a:p>
                      <a:pPr algn="r" marL="1656080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ﺕﺎﻣﻮﻠﻌﻣ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722120" marR="571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ﻞﻴﺻﺎﻔﺗ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768475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ﻥاﻮﻨﻋ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960245" marR="558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ﺔﺒﺳﺎﺣ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ﺔﻟﺁ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 gridSpan="4">
                  <a:txBody>
                    <a:bodyPr/>
                    <a:lstStyle/>
                    <a:p>
                      <a:pPr algn="r" marL="1270000" marR="56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439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604010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ﻕﺎﻠﻄﻧﺎﻟا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ﺔﻄﻘﻧ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948814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431800" marR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ﻝﺎﻤﻜﻟا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ﺔﺤﻨﺟا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ﺔﻛﺮﺷ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ﺭﺎﻗ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ﻱﺫ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ﻝﺎﻤﺷ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ﺞﺋﺎﺘﻨﻟا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ﻢﻴﻈﻨﺗ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918844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ﻦﻴﻛﺭﺎﺸﻤﻟا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27317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8/03/2026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ﻢﻴﻠﺴﺘﻟا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ﺦﻳﺭﺎﺗ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6608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ﺰﻣﺭ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0389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IQ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ﺔﻟﻭﺩ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11245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145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ﻉﻮﻤﺠﻣ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66230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06:50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11555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34°45'25٫60"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ﺽﺮﻌﻟا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487170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ﻝﻭﺄﻟا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ﻯﻮﺘﺴﻤﻟا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ﻯﻮﺘﺴﻣ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329">
                <a:tc gridSpan="4">
                  <a:txBody>
                    <a:bodyPr/>
                    <a:lstStyle/>
                    <a:p>
                      <a:pPr algn="r" marL="1008380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ﻦﻴﻠﺧاﺪﻟا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39255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1ﻗﺎﺒﺴﻟا_ﻋﻮﻧ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ﻉﻮﻧ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76960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43°33'49٫20"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ﻝﻮﻄﻟا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229485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ﺓﺄﻔﻟا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٪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93980" marR="800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ﺔﻠﺣﺮﻟا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ﺖﻗﻭ</a:t>
                      </a:r>
                      <a:r>
                        <a:rPr dirty="0" sz="1000" spc="-13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ﺢﺷﺮﻤﻟا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343535" marR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ﻞﻴﺠﺴﺘﻟا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ﺦﻳﺭﺎﺗﻭ</a:t>
                      </a:r>
                      <a:r>
                        <a:rPr dirty="0" sz="1000" spc="-4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47625" marR="342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ﺔﻋﺮﺴﻟا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ﻝﺪﻌﻣ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184785" marR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ﺔﻓﺎﺴﻤﻟا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8585" marR="5765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ﻰﺜﻧﺃ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7465" marR="504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ﺮﻴﻄﻟا</a:t>
                      </a: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30225" marR="6781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ﺔﻈﻓﺎﺤﻤﻟا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45795" marR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20979" marR="1758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ﻱﻭﺎﻬﻟا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12٫98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05:00:49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11:50:49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1472٫1059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IO-24-1063867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348615" marR="914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ﺩﻮﻫﺮﻓ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13٫21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05:01:27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11:51:27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1471٫0168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IQ-23-1152037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13٫44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05:01:31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11:51:31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1470٫6915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IQ-24-6011429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13٫67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05:01:13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11:51:13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1470٫2540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IQ-25-6010197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7020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ﺪﻤﺤﻣ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13٫90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04:41:18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11:31:18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1469٫0544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IQ-25-1062668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0543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ﻒﻴﺳﻮﺑا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ﺪﻤﺣا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14٫12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04:41:36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11:31:36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1467٫5426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IQ-23-4429231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622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14٫35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05:02:44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11:52:44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1467٫1989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IQ-25-6012252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225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ﻱﺪﻳﺰﻟا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14٫58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04:40:29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11:30:29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1466٫1941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411243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IQ-23-1029861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7940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ﻱﺮﻤﺸﻟا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14٫81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04:41:15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11:31:15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1465٫3511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IQ-24-1016365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15٫03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04:32:08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11:22:08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1463٫2276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IQ-24-5023232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15٫26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04:32:13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11:22:13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1462٫7796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IO-23-1150278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15٫49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04:41:52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11:31:52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1462٫1452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IQ-24-1016308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15٫72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04:31:58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11:21:58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1460٫6312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397243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IO-23-9937342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7051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ﻲﻗاﺮﻌﻟا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ﻦﻴﺴﺣ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60000237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15٫95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04:43:07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11:33:07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1459٫6809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IQ-23-1048193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622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16٫17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04:43:13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11:33:13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1459٫1655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IQ-24-1080999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622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16٫40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04:53:39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11:43:39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1458٫9239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428413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IQ-25-1137321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0515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ﺮﺼﻧـﻟا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3180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ﻢﻇﺎﻛ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ءﺎﻠﻋ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16٫63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04:42:30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11:32:30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1458٫8673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IQ-23-1029869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16٫86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05:03:58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11:53:58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1458٫8376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IQ-24-6011422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17٫08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04:43:20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11:33:20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1458٫7447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413311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IQ-24-6015501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0289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ﻱﺪﻴﻌﺴﻟا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ءﺎﻠﻋ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17٫31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04:53:09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11:43:09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1458٫4615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427548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IQ-24-3360114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4577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ﻩﺰﻤﺣ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17٫54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05:03:54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11:53:54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1458٫2626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IO-25-6012683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066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ﻱﻭﺎﻨﺴﺤﻟا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ﺪﻳﺭﺩ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17٫77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05:03:58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11:53:58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1457٫9428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IO-25-6012657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066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ﻱﻭﺎﻨﺴﺤﻟا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ﺪﻳﺭﺩ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18٫00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05:05:50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11:55:50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1457٫5553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IQ-23-9926143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79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18٫22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05:05:51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11:55:51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1457٫4759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IQ-25-6011574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18٫45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05:05:52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11:55:52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1457٫3965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IQ-25-6011583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18٫68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05:05:53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11:55:53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1457٫3171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445769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IQ-22-1197577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464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ﻪﻠﻟاﺪﺒﻋ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ﺭاﺮﻛ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algn="r" marR="622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18٫91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04:44:05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11:34:05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1454٫7140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IQ-25-0022647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5585" marR="9144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/>
          <p:nvPr/>
        </p:nvSpPr>
        <p:spPr>
          <a:xfrm>
            <a:off x="7904312" y="7505700"/>
            <a:ext cx="387350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1000">
                <a:latin typeface="Arial"/>
                <a:cs typeface="Arial"/>
              </a:rPr>
              <a:t>4 </a:t>
            </a:r>
            <a:r>
              <a:rPr dirty="0" sz="1000" spc="-20">
                <a:latin typeface="Arial"/>
                <a:cs typeface="Arial"/>
              </a:rPr>
              <a:t>ﺔﺤﻔﺻ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2" name="object 2" descr=""/>
          <p:cNvSpPr txBox="1"/>
          <p:nvPr/>
        </p:nvSpPr>
        <p:spPr>
          <a:xfrm>
            <a:off x="4482020" y="90240"/>
            <a:ext cx="10928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ﻕﺎﺒﺴﻟا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ﺔﺠﻴﺘﻧ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0" y="501650"/>
          <a:ext cx="10134600" cy="684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484"/>
                <a:gridCol w="652779"/>
                <a:gridCol w="317500"/>
                <a:gridCol w="1094105"/>
                <a:gridCol w="137160"/>
                <a:gridCol w="629919"/>
                <a:gridCol w="554989"/>
                <a:gridCol w="339089"/>
                <a:gridCol w="325120"/>
                <a:gridCol w="532129"/>
                <a:gridCol w="944245"/>
                <a:gridCol w="1570990"/>
                <a:gridCol w="936625"/>
                <a:gridCol w="811529"/>
                <a:gridCol w="766445"/>
              </a:tblGrid>
              <a:tr h="237490">
                <a:tc gridSpan="4">
                  <a:txBody>
                    <a:bodyPr/>
                    <a:lstStyle/>
                    <a:p>
                      <a:pPr algn="r" marL="1656080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ﺕﺎﻣﻮﻠﻌﻣ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722120" marR="571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ﻞﻴﺻﺎﻔﺗ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768475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ﻥاﻮﻨﻋ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960245" marR="558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ﺔﺒﺳﺎﺣ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ﺔﻟﺁ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 gridSpan="4">
                  <a:txBody>
                    <a:bodyPr/>
                    <a:lstStyle/>
                    <a:p>
                      <a:pPr algn="r" marL="1270000" marR="56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439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604010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ﻕﺎﻠﻄﻧﺎﻟا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ﺔﻄﻘﻧ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948814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431800" marR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ﻝﺎﻤﻜﻟا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ﺔﺤﻨﺟا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ﺔﻛﺮﺷ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ﺭﺎﻗ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ﻱﺫ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ﻝﺎﻤﺷ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ﺞﺋﺎﺘﻨﻟا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ﻢﻴﻈﻨﺗ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918844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ﻦﻴﻛﺭﺎﺸﻤﻟا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27317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8/03/2026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ﻢﻴﻠﺴﺘﻟا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ﺦﻳﺭﺎﺗ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6608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ﺰﻣﺭ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0389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IQ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ﺔﻟﻭﺩ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11245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145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ﻉﻮﻤﺠﻣ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66230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06:50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11555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34°45'25٫60"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ﺽﺮﻌﻟا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487170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ﻝﻭﺄﻟا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ﻯﻮﺘﺴﻤﻟا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ﻯﻮﺘﺴﻣ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329">
                <a:tc gridSpan="4">
                  <a:txBody>
                    <a:bodyPr/>
                    <a:lstStyle/>
                    <a:p>
                      <a:pPr algn="r" marL="1008380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ﻦﻴﻠﺧاﺪﻟا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39255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1ﻗﺎﺒﺴﻟا_ﻋﻮﻧ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ﻉﻮﻧ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76960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43°33'49٫20"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ﻝﻮﻄﻟا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229485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ﺓﺄﻔﻟا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٪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93980" marR="800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ﺔﻠﺣﺮﻟا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ﺖﻗﻭ</a:t>
                      </a:r>
                      <a:r>
                        <a:rPr dirty="0" sz="1000" spc="-13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ﺢﺷﺮﻤﻟا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343535" marR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ﻞﻴﺠﺴﺘﻟا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ﺦﻳﺭﺎﺗﻭ</a:t>
                      </a:r>
                      <a:r>
                        <a:rPr dirty="0" sz="1000" spc="-4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47625" marR="342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ﺔﻋﺮﺴﻟا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ﻝﺪﻌﻣ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184785" marR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ﺔﻓﺎﺴﻤﻟا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8585" marR="5765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ﻰﺜﻧﺃ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7465" marR="504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ﺮﻴﻄﻟا</a:t>
                      </a: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30225" marR="6781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ﺔﻈﻓﺎﺤﻤﻟا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45795" marR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20979" marR="1403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ﻱﻭﺎﻬﻟا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19٫36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04:44:10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11:34:10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1454٫2346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IQ-24-6016616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305435" marR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ﻒﻴﺳﻮﺑا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ﺪﻤﺣا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19٫59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04:44:19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11:34:19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1453٫5201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IQ-24-0000000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622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ﻡﺎﻠﺳ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19٫82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04:55:22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11:45:22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1450٫4446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428413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IQ-23-0006618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0515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ﺮﺼﻧـﻟا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3180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ﻢﻇﺎﻛ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ءﺎﻠﻋ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20٫05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04:34:32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11:24:32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1450٫4359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IO-23-1150287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20٫27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04:54:55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11:44:55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1449٫7248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427548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IQ-24-6017741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4577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ﻩﺰﻤﺣ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20٫50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04:33:21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11:23:21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1449٫5482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396234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IQ-25-0009398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1145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ﻲﻗاﺮﻌﻟا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ﻰﻈﺗﺮﻣ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20٫73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11:58:03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1447٫2715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445832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IQ-20-9096707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610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ﺮﺻﺎﻧ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20٫96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05:05:41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11:55:41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1446٫7815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442257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IO-25-6011679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574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ﻲﻠﻋﻮﺑا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ﻢﻴﻫاﺮﺑا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21٫18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04:55:09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11:45:09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1445٫7666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426718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IQ-19-6096975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050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ﻲﺟﺎﻔﺨﻟا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ﺮﻈﺘﻨﻣ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21٫41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04:55:12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11:45:12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1445٫5217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426718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IQ-22-9923020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050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ﻲﺟﺎﻔﺨﻟا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ﺮﻈﺘﻨﻣ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21٫64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04:45:22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11:35:22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1444٫2121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IQ-23-1029894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21٫87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11:47:54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1443٫7999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430108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IQ-24-0146007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6703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ﻕﺎﻠﺤﻟا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ﺪﻤﺣا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22٫10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04:35:51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11:25:51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1443٫5128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IO-22-4450000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22٫32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05:06:36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11:56:36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1443٫3659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442536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OI-26-0020726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862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22٫55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04:56:14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11:46:14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1443٫2812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427548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IQ-24-3360174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4577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ﻩﺰﻤﺣ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22٫78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11:47:55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1442٫5779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429768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IQ-24-0276212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622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ﻱﺮﻄﺸﻟا</a:t>
                      </a:r>
                      <a:r>
                        <a:rPr dirty="0" sz="1000" spc="2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ﻲﻠﻋ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23٫01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12:00:01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1442٫5547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447216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HQ-22-0003230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2928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ﻪﻳاﻭﺪﻟا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9113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ﺔﻳاﻭﺩ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23٫23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04:36:05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11:26:05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1442٫2928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IO-23-1150289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23٫46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04:56:27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11:46:27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1442٫2263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427548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IQ-24-3360127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4577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ﻩﺰﻤﺣ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23٫69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04:47:36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11:37:36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1442٫1523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414763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IQ-25-1062500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352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ﻲﻨﻴﺴﺤﻟا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ﺱﺎﺒﻋﻮﺑا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23٫92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11:47:36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1440٫1546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428590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IQ-25-6679802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52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ﻲﺑﺎﻛﺮﻟا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ﻲﻠﻋ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24٫15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11:47:29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1439٫8924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428344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IQ-22-0416966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955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ﻲﺸﻳﻮﻌﻟا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ءﺎﻔﺻ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24٫37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04:47:07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11:37:07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1439٫2930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413245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IQ-24-6016671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0543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ﻒﻴﺳﻮﺑا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ﺪﻤﺣا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24٫60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11:58:10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1438٫9551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IQ-26-6010304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24٫83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11:58:12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1438٫7995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IQ-25-6012034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25٫06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11:58:14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1438٫6439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443438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IQ-25-6012075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655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ﻞﺿﺎﻓ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ﺱﺎﺒﻋ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25٫28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05:06:49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11:56:49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1438٫3150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441299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444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IO-22-7001121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7434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ﻢﻠﺴﻣ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algn="r" marR="622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25٫51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12:00:02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1438٫0131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445832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4508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IQ-25-6011389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61009" marR="9080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ﺮﺻﺎﻧ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5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2" name="object 2" descr=""/>
          <p:cNvSpPr txBox="1"/>
          <p:nvPr/>
        </p:nvSpPr>
        <p:spPr>
          <a:xfrm>
            <a:off x="4482020" y="90240"/>
            <a:ext cx="10928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ﻕﺎﺒﺴﻟا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ﺔﺠﻴﺘﻧ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0" y="501650"/>
          <a:ext cx="10134600" cy="6845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484"/>
                <a:gridCol w="652779"/>
                <a:gridCol w="317500"/>
                <a:gridCol w="1093470"/>
                <a:gridCol w="136525"/>
                <a:gridCol w="629284"/>
                <a:gridCol w="554354"/>
                <a:gridCol w="338454"/>
                <a:gridCol w="353060"/>
                <a:gridCol w="503554"/>
                <a:gridCol w="944245"/>
                <a:gridCol w="1570990"/>
                <a:gridCol w="936625"/>
                <a:gridCol w="811529"/>
                <a:gridCol w="766445"/>
              </a:tblGrid>
              <a:tr h="237490">
                <a:tc gridSpan="4">
                  <a:txBody>
                    <a:bodyPr/>
                    <a:lstStyle/>
                    <a:p>
                      <a:pPr algn="r" marL="1656080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ﺕﺎﻣﻮﻠﻌﻣ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722120" marR="571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ﻞﻴﺻﺎﻔﺗ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768475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ﻥاﻮﻨﻋ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960245" marR="558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ﺔﺒﺳﺎﺣ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ﺔﻟﺁ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 gridSpan="4">
                  <a:txBody>
                    <a:bodyPr/>
                    <a:lstStyle/>
                    <a:p>
                      <a:pPr algn="r" marL="1270000" marR="56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439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604010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ﻕﺎﻠﻄﻧﺎﻟا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ﺔﻄﻘﻧ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948814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431800" marR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ﻝﺎﻤﻜﻟا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ﺔﺤﻨﺟا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ﺔﻛﺮﺷ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ﺭﺎﻗ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ﻱﺫ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ﻝﺎﻤﺷ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ﺞﺋﺎﺘﻨﻟا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ﻢﻴﻈﻨﺗ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918844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ﻦﻴﻛﺭﺎﺸﻤﻟا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27317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8/03/2026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ﻢﻴﻠﺴﺘﻟا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ﺦﻳﺭﺎﺗ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6608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ﺰﻣﺭ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0389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IQ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ﺔﻟﻭﺩ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11245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145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ﻉﻮﻤﺠﻣ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66230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06:50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11555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34°45'25٫60"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ﺽﺮﻌﻟا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487170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ﻝﻭﺄﻟا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ﻯﻮﺘﺴﻤﻟا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ﻯﻮﺘﺴﻣ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329">
                <a:tc gridSpan="4">
                  <a:txBody>
                    <a:bodyPr/>
                    <a:lstStyle/>
                    <a:p>
                      <a:pPr algn="r" marL="1008380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ﻦﻴﻠﺧاﺪﻟا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39255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1ﻗﺎﺒﺴﻟا_ﻋﻮﻧ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ﻉﻮﻧ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76960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43°33'49٫20"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ﻝﻮﻄﻟا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229485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ﺓﺄﻔﻟا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٪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93980" marR="800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ﺔﻠﺣﺮﻟا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ﺖﻗﻭ</a:t>
                      </a:r>
                      <a:r>
                        <a:rPr dirty="0" sz="1000" spc="-13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ﺢﺷﺮﻤﻟا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343535" marR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ﻞﻴﺠﺴﺘﻟا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ﺦﻳﺭﺎﺗﻭ</a:t>
                      </a:r>
                      <a:r>
                        <a:rPr dirty="0" sz="1000" spc="-4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47625" marR="342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ﺔﻋﺮﺴﻟا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ﻝﺪﻌﻣ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184785" marR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ﺔﻓﺎﺴﻤﻟا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8585" marR="5765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ﻰﺜﻧﺃ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7465" marR="504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ﺮﻴﻄﻟا</a:t>
                      </a: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30225" marR="6781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ﺔﻈﻓﺎﺤﻤﻟا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45795" marR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20979" marR="1403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ﻱﻭﺎﻬﻟا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25٫74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11:59:41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1437٫9786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445318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IQ-24-4426290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420370" marR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ﺪﻋﺭ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60000195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25٫97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04:36:56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11:26:56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1437٫6456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IQ-26-6625500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812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ﺱﺎﺒﻋ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ﻖﺛاﻭ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26٫20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05:11:07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12:01:07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1437٫4543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447216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IQ-22-0005236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2928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ﻪﻳاﻭﺪﻟا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9113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ﺔﻳاﻭﺩ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26٫42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11:59:07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1437٫0076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444203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IQ-25-0115759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5465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ﻢﻴﻌﻧ</a:t>
                      </a:r>
                      <a:r>
                        <a:rPr dirty="0" sz="10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ﺰﺘﻌﻣ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26٫65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05:07:06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11:57:06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1436٫9880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441299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IO-23-0214532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749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ﻢﻠﺴﻣ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26٫88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11:58:24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1436٫9844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IO-25-6012778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066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ﻱﻭﺎﻨﺴﺤﻟا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ﺪﻳﺭﺩ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27٫11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11:59:05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1436٫8067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444093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IQ-23-0000499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782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ﻱﺪﻳﺰﻟا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ﻞﻴﻘﻋ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27٫33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11:58:44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1435٫4330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IO-25-6012674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066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ﻱﻭﺎﻨﺴﺤﻟا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ﺪﻳﺭﺩ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27٫56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11:59:27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1435٫3530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444170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IQ-25-6012234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225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ﻱﺪﻳﺰﻟا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27٫79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05:08:48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11:58:48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1435٫1231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IO-25-6012665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4066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ﻱﻭﺎﻨﺴﺤﻟا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ﺪﻳﺭﺩ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28٫02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11:59:19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1434٫4200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443690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IO-19-6096215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3688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ﻒﺳﻮﻳ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28٫25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04:59:19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11:49:19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1432٫6399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428813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IQ-23-9927533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274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ﻲﺑﺎﺘﻌﻟا</a:t>
                      </a:r>
                      <a:r>
                        <a:rPr dirty="0" sz="10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ﻦﺴﺣ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28٫47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04:57:55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11:47:55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1432٫3401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426718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IQ-23-1102319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3182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ﺮﺼﻨﻟا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3050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ﻲﺟﺎﻔﺨﻟا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ﺮﻈﺘﻨﻣ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28٫70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11:59:37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1431٫9255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443348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IQ-25-1054273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5440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ﺞﻳﻭﺩ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ﺽﺎﻳﺭ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28٫93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05:11:22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12:01:22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1431٫8553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445832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IQ-25-6011362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610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ﺮﺻﺎﻧ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ﻮﺑا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29٫16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11:28:32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1431٫8250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398811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IQ-21-0081422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5082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ﺩﺎﻳﺯ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ﻮﺑا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ﻕﺭﺎﻃ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29٫38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11:59:33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1431٫7396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443195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IQ-25-0006217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3434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ﺭﺪﺑ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ﻦﻴﺴﺣ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29٫61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05:12:37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12:02:37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1430٫5571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447216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IQ-19-0009377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629285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ﻪﻳاﻭﺪﻟا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9113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ﺔﻳاﻭﺩ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29٫84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04:35:43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11:25:43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1430٫0332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394284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IQ-24-0084698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3147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ﻲﻠﻴﻜﻌﻟا</a:t>
                      </a:r>
                      <a:r>
                        <a:rPr dirty="0" sz="10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ﺪﻌﺳا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30٫07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11:28:29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1429٫8629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398193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IO-24-5023203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2909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ﻪﻠﻤﻟا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30٫30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11:28:43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1429٫5126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398429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IQ-24-6016547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1465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ﺪﻳﺆﻣ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ﻲﺠﺣ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30٫52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04:48:19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11:38:19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1429٫4352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412130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IQ-24-7738214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8257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ﺏﺎﺼﻘﻟا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ﺩﺎﺠﺳ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30٫75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05:09:37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11:59:37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1429٫3029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442536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OI-22-0266549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862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30٫98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05:11:42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12:01:42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1428٫6750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445318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IQ-25-6012101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0370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ﺪﻋﺭ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ﺪﻤﺤﻣ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60000195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31٫21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12:00:00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1428٫4968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IO-25-1078122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861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ﺩﻮﻫﺮﻓ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31٫44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12:00:02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1427٫3820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442536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OI-24-0035514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862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31٫66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12:00:18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1427٫1157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442834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IO-24-6011915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861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ﺩﻮﻫﺮﻓ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ﺭﺪﻴﺣ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algn="r" marR="622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31٫89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12:00:40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1427٫0858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443348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IQ-24-1017537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45440" marR="9144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ﺞﻳﻭﺩ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ﺽﺎﻳﺭ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60000432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38100" marR="508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/>
              <a:t>5</a:t>
            </a:fld>
            <a:r>
              <a:rPr dirty="0"/>
              <a:t> </a:t>
            </a:r>
            <a:r>
              <a:rPr dirty="0" spc="-20"/>
              <a:t>ﺔﺤﻔﺻ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PAS-</a:t>
            </a:r>
            <a:r>
              <a:rPr dirty="0"/>
              <a:t>Live</a:t>
            </a:r>
            <a:r>
              <a:rPr dirty="0" spc="-30"/>
              <a:t> </a:t>
            </a:r>
            <a:r>
              <a:rPr dirty="0"/>
              <a:t>ﺔﻄﺳاﻮﺑ</a:t>
            </a:r>
            <a:r>
              <a:rPr dirty="0" spc="-25"/>
              <a:t> </a:t>
            </a:r>
            <a:r>
              <a:rPr dirty="0" spc="-10"/>
              <a:t>ﻉﻮﺒﻄﻣ</a:t>
            </a:r>
          </a:p>
        </p:txBody>
      </p:sp>
      <p:sp>
        <p:nvSpPr>
          <p:cNvPr id="2" name="object 2" descr=""/>
          <p:cNvSpPr txBox="1"/>
          <p:nvPr/>
        </p:nvSpPr>
        <p:spPr>
          <a:xfrm>
            <a:off x="4482020" y="90240"/>
            <a:ext cx="109283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ﻕﺎﺒﺴﻟا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ﺔﺠﻴﺘﻧ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0" y="501650"/>
          <a:ext cx="10134600" cy="2172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484"/>
                <a:gridCol w="652779"/>
                <a:gridCol w="317500"/>
                <a:gridCol w="1093470"/>
                <a:gridCol w="136525"/>
                <a:gridCol w="629284"/>
                <a:gridCol w="554354"/>
                <a:gridCol w="338454"/>
                <a:gridCol w="353060"/>
                <a:gridCol w="503554"/>
                <a:gridCol w="944245"/>
                <a:gridCol w="1570990"/>
                <a:gridCol w="936625"/>
                <a:gridCol w="811529"/>
                <a:gridCol w="766445"/>
              </a:tblGrid>
              <a:tr h="237490">
                <a:tc gridSpan="4">
                  <a:txBody>
                    <a:bodyPr/>
                    <a:lstStyle/>
                    <a:p>
                      <a:pPr algn="r" marL="1656080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ﺕﺎﻣﻮﻠﻌﻣ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722120" marR="571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ﻞﻴﺻﺎﻔﺗ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768475" marR="5651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2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ﻥاﻮﻨﻋ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960245" marR="558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ﺔﺒﺳﺎﺣ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ﺔﻟﺁ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9545">
                <a:tc gridSpan="4">
                  <a:txBody>
                    <a:bodyPr/>
                    <a:lstStyle/>
                    <a:p>
                      <a:pPr algn="r" marL="1270000" marR="56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439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604010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ﻕﺎﻠﻄﻧﺎﻟا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ﺔﻄﻘﻧ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948814" marR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ﻲﺠﻴﺑ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431800" marR="577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ﻝﺎﻤﻜﻟا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ﺔﺤﻨﺟا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ﺔﻛﺮﺷ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ﺭﺎﻗ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ﻱﺫ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ﻝﺎﻤﺷ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ﺞﺋﺎﺘﻨﻟا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ﻢﻴﻈﻨﺗ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918844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ﻦﻴﻛﺭﺎﺸﻤﻟا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27317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8/03/2026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ﻢﻴﻠﺴﺘﻟا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ﺦﻳﺭﺎﺗ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6608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ﺰﻣﺭ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0389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IQ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ﺔﻟﻭﺩ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 gridSpan="4">
                  <a:txBody>
                    <a:bodyPr/>
                    <a:lstStyle/>
                    <a:p>
                      <a:pPr algn="r" marL="112458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145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ﻡﺎﻤﺤﻟا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ﻉﻮﻤﺠﻣ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66230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06:50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ﻕﺎﻠﻄﻧا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11555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34°45'25٫60"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ﺽﺮﻌﻟا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1487170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ﻝﻭﺄﻟا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ﻯﻮﺘﺴﻤﻟا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ﻯﻮﺘﺴﻣ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329">
                <a:tc gridSpan="4">
                  <a:txBody>
                    <a:bodyPr/>
                    <a:lstStyle/>
                    <a:p>
                      <a:pPr algn="r" marL="1008380" marR="5715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ﺔﺠﻴﺘﻨﻟا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ﻲﻓ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ﻦﻴﻠﺧاﺪﻟا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ﺓاﻮﻬﻟا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ﺩﺪﻋ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r" marL="1392555" marR="5651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1ﻗﺎﺒﺴﻟا_ﻋﻮﻧ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ﻕﺎﺒﺴﻟا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ﻉﻮﻧ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76960" marR="57785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43°33'49٫20"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ﻝﻮﻄﻟا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ﻂﺧ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L="2229485" marR="55880">
                        <a:lnSpc>
                          <a:spcPts val="1195"/>
                        </a:lnSpc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ﺓﺄﻔﻟا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86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٪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93980" marR="800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ﺔﻠﺣﺮﻟا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ﺖﻗﻭ</a:t>
                      </a:r>
                      <a:r>
                        <a:rPr dirty="0" sz="1000" spc="-13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ﺢﺷﺮﻤﻟا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343535" marR="400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ﻞﻴﺠﺴﺘﻟا</a:t>
                      </a:r>
                      <a:r>
                        <a:rPr dirty="0" sz="1000" spc="-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ﺦﻳﺭﺎﺗﻭ</a:t>
                      </a:r>
                      <a:r>
                        <a:rPr dirty="0" sz="1000" spc="-4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ﺖﻗﻭ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47625" marR="342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ﺔﻋﺮﺴﻟا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ﻝﺪﻌﻣ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L="184785" marR="1016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ﺔﻓﺎﺴﻤﻟا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C.</a:t>
                      </a: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L="108585" marR="5765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ﻰﺜﻧﺃ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37465" marR="5041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ﺮﻴﻄﻟا</a:t>
                      </a: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530225" marR="6781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ﺔﻈﻓﺎﺤﻤﻟا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645795" marR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ﻢﺳﺎﻟا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L="220979" marR="1403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ﻱﻭﺎﻬﻟا</a:t>
                      </a:r>
                      <a:r>
                        <a:rPr dirty="0" sz="1000" spc="-3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ﻢﻗﺭ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9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32٫12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11:28:00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1425٫3022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396234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IQ-25-0009492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L="211454" marR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ﻲﻗاﺮﻌﻟا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ﻰﻈﺗﺮﻣ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32٫35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04:50:01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11:40:01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1425٫1284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413311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IQ-23-4419581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6515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ﻲﻋﺎﻓﺮﻟا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302895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ﻱﺪﻴﻌﺴﻟا</a:t>
                      </a:r>
                      <a:r>
                        <a:rPr dirty="0" sz="10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ءﺎﻠﻋ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60000350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32٫57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05:10:35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12:00:35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1424٫8543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442536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16839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ﺮﻛﺫ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OI-25-0030753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28625" marR="91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ﻦﻴﺴﺣ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ﺪﻴﺳ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203200"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32٫80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04:38:06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11:28:06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1424٫7896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396234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IQ-22-0241557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11809" marR="678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ﺮﻜﺳ</a:t>
                      </a:r>
                      <a:r>
                        <a:rPr dirty="0" sz="10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ﻪﻌﻠﻗ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211454" marR="908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ﻲﻗاﺮﻌﻟا</a:t>
                      </a:r>
                      <a:r>
                        <a:rPr dirty="0" sz="10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ﻰﻈﺗﺮﻣ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60000044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algn="r" marR="622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33٫03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05:12:05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8001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9/03/2026</a:t>
                      </a:r>
                      <a:r>
                        <a:rPr dirty="0" sz="10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12:02:05</a:t>
                      </a:r>
                      <a:r>
                        <a:rPr dirty="0" sz="10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1423٫3474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444203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108585" marR="7302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ﻰﺜﻧا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IQ-21-0239286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L="593090" marR="6781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ﺓﺮﻄﺸﻟا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L="454659" marR="9080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>
                          <a:latin typeface="Arial"/>
                          <a:cs typeface="Arial"/>
                        </a:rPr>
                        <a:t>ﻢﻴﻌﻧ</a:t>
                      </a:r>
                      <a:r>
                        <a:rPr dirty="0" sz="10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ﺰﺘﻌﻣ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40335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10">
                          <a:latin typeface="Arial"/>
                          <a:cs typeface="Arial"/>
                        </a:rPr>
                        <a:t>60000185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98780">
                        <a:lnSpc>
                          <a:spcPts val="1110"/>
                        </a:lnSpc>
                        <a:spcBef>
                          <a:spcPts val="1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PDF ﺕﺎﻔﻴﻨﺼﺗ ﻒﻠﻣ</dc:title>
  <dcterms:created xsi:type="dcterms:W3CDTF">2026-03-12T18:15:15Z</dcterms:created>
  <dcterms:modified xsi:type="dcterms:W3CDTF">2026-03-12T18:15:15Z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2026-03-10T00:00:00Z</vt:filetime>
  </property>
  <property fmtid="{D5CDD505-2E9C-101B-9397-08002B2CF9AE}" pid="3" name="Creator">
    <vt:lpwstr>PDFsharp 1.50.4000-netstandard (https://github.com/ststeiger/PdfSharpCore)</vt:lpwstr>
  </property>
  <property fmtid="{D5CDD505-2E9C-101B-9397-08002B2CF9AE}" pid="4" name="Producer">
    <vt:lpwstr>PDFsharp 1.50.4000-netstandard (https://github.com/ststeiger/PdfSharpCore)</vt:lpwstr>
  </property>
  <property fmtid="{D5CDD505-2E9C-101B-9397-08002B2CF9AE}" pid="5" name="LastSaved">
    <vt:filetime>2026-03-10T00:00:00Z</vt:filetime>
  </property>
</Properties>
</file>